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57" r:id="rId4"/>
    <p:sldId id="259" r:id="rId5"/>
    <p:sldId id="270" r:id="rId6"/>
    <p:sldId id="271" r:id="rId7"/>
    <p:sldId id="275" r:id="rId8"/>
    <p:sldId id="277" r:id="rId9"/>
    <p:sldId id="260" r:id="rId10"/>
    <p:sldId id="279" r:id="rId11"/>
    <p:sldId id="274" r:id="rId12"/>
    <p:sldId id="273" r:id="rId13"/>
    <p:sldId id="280" r:id="rId14"/>
    <p:sldId id="261" r:id="rId15"/>
    <p:sldId id="278" r:id="rId16"/>
    <p:sldId id="262" r:id="rId17"/>
  </p:sldIdLst>
  <p:sldSz cx="18288000" cy="10287000"/>
  <p:notesSz cx="6858000" cy="9144000"/>
  <p:embeddedFontLst>
    <p:embeddedFont>
      <p:font typeface="Boriboon Bold" panose="020B0604020202020204" charset="-34"/>
      <p:regular r:id="rId18"/>
    </p:embeddedFont>
    <p:embeddedFont>
      <p:font typeface="Tomorrow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CBA8"/>
    <a:srgbClr val="464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5.sv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svg"/><Relationship Id="rId9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10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20.svg"/><Relationship Id="rId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image" Target="../media/image10.svg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24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521899" y="0"/>
            <a:ext cx="8622376" cy="10287000"/>
          </a:xfrm>
          <a:custGeom>
            <a:avLst/>
            <a:gdLst/>
            <a:ahLst/>
            <a:cxnLst/>
            <a:rect l="l" t="t" r="r" b="b"/>
            <a:pathLst>
              <a:path w="8622376" h="10287000">
                <a:moveTo>
                  <a:pt x="0" y="0"/>
                </a:moveTo>
                <a:lnTo>
                  <a:pt x="8622376" y="0"/>
                </a:lnTo>
                <a:lnTo>
                  <a:pt x="86223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92881" flipH="1">
            <a:off x="14632247" y="137089"/>
            <a:ext cx="5558907" cy="2777862"/>
          </a:xfrm>
          <a:custGeom>
            <a:avLst/>
            <a:gdLst/>
            <a:ahLst/>
            <a:cxnLst/>
            <a:rect l="l" t="t" r="r" b="b"/>
            <a:pathLst>
              <a:path w="5558907" h="2777862">
                <a:moveTo>
                  <a:pt x="5558906" y="0"/>
                </a:moveTo>
                <a:lnTo>
                  <a:pt x="0" y="0"/>
                </a:lnTo>
                <a:lnTo>
                  <a:pt x="0" y="2777863"/>
                </a:lnTo>
                <a:lnTo>
                  <a:pt x="5558906" y="2777863"/>
                </a:lnTo>
                <a:lnTo>
                  <a:pt x="55589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252" y="7347097"/>
            <a:ext cx="4624529" cy="3148052"/>
          </a:xfrm>
          <a:custGeom>
            <a:avLst/>
            <a:gdLst/>
            <a:ahLst/>
            <a:cxnLst/>
            <a:rect l="l" t="t" r="r" b="b"/>
            <a:pathLst>
              <a:path w="4624529" h="3148052">
                <a:moveTo>
                  <a:pt x="0" y="0"/>
                </a:moveTo>
                <a:lnTo>
                  <a:pt x="4624529" y="0"/>
                </a:lnTo>
                <a:lnTo>
                  <a:pt x="4624529" y="3148051"/>
                </a:lnTo>
                <a:lnTo>
                  <a:pt x="0" y="3148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6749317"/>
            <a:ext cx="18617334" cy="5017966"/>
          </a:xfrm>
          <a:custGeom>
            <a:avLst/>
            <a:gdLst/>
            <a:ahLst/>
            <a:cxnLst/>
            <a:rect l="l" t="t" r="r" b="b"/>
            <a:pathLst>
              <a:path w="18617334" h="5017966">
                <a:moveTo>
                  <a:pt x="0" y="0"/>
                </a:moveTo>
                <a:lnTo>
                  <a:pt x="18617334" y="0"/>
                </a:lnTo>
                <a:lnTo>
                  <a:pt x="18617334" y="5017966"/>
                </a:lnTo>
                <a:lnTo>
                  <a:pt x="0" y="5017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00477" y="3746976"/>
            <a:ext cx="13158823" cy="214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500"/>
              </a:lnSpc>
            </a:pPr>
            <a:r>
              <a:rPr lang="en-US" sz="12500" b="1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BIKELINK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75783" y="5591651"/>
            <a:ext cx="10083517" cy="489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Гамов В.А,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Костичев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ru-RU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И.И</a:t>
            </a:r>
            <a:endParaRPr lang="en-US" sz="30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3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00" y="329166"/>
            <a:ext cx="17830800" cy="92964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>
            <a:off x="0" y="9256023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EF14E-EE45-4480-90FB-5572B3239E62}"/>
              </a:ext>
            </a:extLst>
          </p:cNvPr>
          <p:cNvSpPr txBox="1"/>
          <p:nvPr/>
        </p:nvSpPr>
        <p:spPr>
          <a:xfrm>
            <a:off x="1928316" y="661434"/>
            <a:ext cx="14431367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ru-RU" sz="89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Себестоимость устройства</a:t>
            </a:r>
            <a:endParaRPr lang="en-US" sz="89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9450A-68EA-4295-9051-8B5091F7DC75}"/>
              </a:ext>
            </a:extLst>
          </p:cNvPr>
          <p:cNvSpPr txBox="1"/>
          <p:nvPr/>
        </p:nvSpPr>
        <p:spPr>
          <a:xfrm>
            <a:off x="1066800" y="2494556"/>
            <a:ext cx="16459200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5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Компоненты (в зависимости от комплектации</a:t>
            </a:r>
            <a:r>
              <a:rPr lang="en-US" sz="5500" dirty="0">
                <a:solidFill>
                  <a:srgbClr val="464F41"/>
                </a:solidFill>
                <a:latin typeface="Tomorrow" panose="020B0604020202020204" charset="0"/>
                <a:ea typeface="Boriboon Bold"/>
                <a:cs typeface="Boriboon Bold"/>
                <a:sym typeface="Boriboon Bold"/>
              </a:rPr>
              <a:t>): 3780/4180/5980 </a:t>
            </a:r>
            <a:r>
              <a:rPr lang="ru-RU" sz="55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руб.</a:t>
            </a:r>
            <a:endParaRPr lang="en-US" sz="5500" dirty="0">
              <a:solidFill>
                <a:srgbClr val="464F41"/>
              </a:solidFill>
              <a:latin typeface="Tomorrow" panose="020B0604020202020204" charset="0"/>
              <a:ea typeface="Boriboon Bold"/>
              <a:cs typeface="Boriboon Bold"/>
              <a:sym typeface="Boriboon Bold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5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Труд работников (за 4 часа сборки)</a:t>
            </a:r>
            <a:r>
              <a:rPr lang="en-US" sz="5500" dirty="0">
                <a:solidFill>
                  <a:srgbClr val="464F41"/>
                </a:solidFill>
                <a:latin typeface="Tomorrow" panose="020B0604020202020204" charset="0"/>
                <a:ea typeface="Boriboon Bold"/>
                <a:cs typeface="Boriboon Bold"/>
                <a:sym typeface="Boriboon Bold"/>
              </a:rPr>
              <a:t>:</a:t>
            </a:r>
            <a:r>
              <a:rPr lang="ru-RU" sz="5500" dirty="0">
                <a:solidFill>
                  <a:srgbClr val="464F41"/>
                </a:solidFill>
                <a:latin typeface="Tomorrow" panose="020B0604020202020204" charset="0"/>
                <a:ea typeface="Boriboon Bold"/>
                <a:cs typeface="Boriboon Bold"/>
                <a:sym typeface="Boriboon Bold"/>
              </a:rPr>
              <a:t> 1000 руб.</a:t>
            </a:r>
            <a:endParaRPr lang="en-US" sz="5500" dirty="0">
              <a:solidFill>
                <a:srgbClr val="464F41"/>
              </a:solidFill>
              <a:latin typeface="Tomorrow" panose="020B0604020202020204" charset="0"/>
              <a:ea typeface="Boriboon Bold"/>
              <a:cs typeface="Boriboon Bold"/>
              <a:sym typeface="Boriboon Bold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5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Пластик для корпуса и крепления</a:t>
            </a:r>
            <a:r>
              <a:rPr lang="en-US" sz="5500" dirty="0">
                <a:solidFill>
                  <a:srgbClr val="464F41"/>
                </a:solidFill>
                <a:latin typeface="Tomorrow" panose="020B0604020202020204" charset="0"/>
                <a:ea typeface="Boriboon Bold"/>
                <a:cs typeface="Boriboon Bold"/>
                <a:sym typeface="Boriboon Bold"/>
              </a:rPr>
              <a:t>: 570 </a:t>
            </a:r>
            <a:r>
              <a:rPr lang="ru-RU" sz="5500" dirty="0">
                <a:solidFill>
                  <a:srgbClr val="464F41"/>
                </a:solidFill>
                <a:latin typeface="Tomorrow" panose="020B0604020202020204" charset="0"/>
                <a:ea typeface="Boriboon Bold"/>
                <a:cs typeface="Boriboon Bold"/>
                <a:sym typeface="Boriboon Bold"/>
              </a:rPr>
              <a:t>руб.</a:t>
            </a:r>
            <a:endParaRPr lang="en-US" sz="5500" dirty="0">
              <a:solidFill>
                <a:srgbClr val="464F41"/>
              </a:solidFill>
              <a:latin typeface="Tomorrow" panose="020B0604020202020204" charset="0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DEB2A-6610-490E-AA2B-3673C7B8134F}"/>
              </a:ext>
            </a:extLst>
          </p:cNvPr>
          <p:cNvSpPr txBox="1"/>
          <p:nvPr/>
        </p:nvSpPr>
        <p:spPr>
          <a:xfrm>
            <a:off x="10210800" y="8257173"/>
            <a:ext cx="70866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Итог</a:t>
            </a:r>
            <a:r>
              <a:rPr lang="en-US" sz="4400" dirty="0">
                <a:solidFill>
                  <a:srgbClr val="464F41"/>
                </a:solidFill>
                <a:latin typeface="Tomorrow" panose="020B0604020202020204" charset="0"/>
                <a:ea typeface="Boriboon Bold"/>
                <a:cs typeface="Boriboon Bold"/>
                <a:sym typeface="Boriboon Bold"/>
              </a:rPr>
              <a:t>:</a:t>
            </a:r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 </a:t>
            </a:r>
            <a:r>
              <a:rPr lang="en-US" sz="4400" dirty="0">
                <a:solidFill>
                  <a:srgbClr val="464F41"/>
                </a:solidFill>
                <a:latin typeface="Tomorrow" panose="020B0604020202020204" charset="0"/>
                <a:ea typeface="Boriboon Bold"/>
                <a:cs typeface="Boriboon Bold"/>
                <a:sym typeface="Boriboon Bold"/>
              </a:rPr>
              <a:t>5350/5750/7550 </a:t>
            </a:r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руб.</a:t>
            </a:r>
            <a:endParaRPr lang="en-US" sz="4400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</p:spTree>
    <p:extLst>
      <p:ext uri="{BB962C8B-B14F-4D97-AF65-F5344CB8AC3E}">
        <p14:creationId xmlns:p14="http://schemas.microsoft.com/office/powerpoint/2010/main" val="412328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3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00" y="329166"/>
            <a:ext cx="17830800" cy="92964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>
            <a:off x="0" y="9256023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EF14E-EE45-4480-90FB-5572B3239E62}"/>
              </a:ext>
            </a:extLst>
          </p:cNvPr>
          <p:cNvSpPr txBox="1"/>
          <p:nvPr/>
        </p:nvSpPr>
        <p:spPr>
          <a:xfrm>
            <a:off x="533400" y="679869"/>
            <a:ext cx="9067800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460"/>
              </a:lnSpc>
            </a:pPr>
            <a:r>
              <a:rPr lang="ru-RU" sz="89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Версии устройств</a:t>
            </a:r>
            <a:endParaRPr lang="en-US" sz="89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DEB2A-6610-490E-AA2B-3673C7B8134F}"/>
              </a:ext>
            </a:extLst>
          </p:cNvPr>
          <p:cNvSpPr txBox="1"/>
          <p:nvPr/>
        </p:nvSpPr>
        <p:spPr>
          <a:xfrm>
            <a:off x="1744022" y="4232997"/>
            <a:ext cx="284387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Бюджетная</a:t>
            </a:r>
            <a:endParaRPr lang="en-US" sz="4400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401E2BA-B275-41EC-875D-C8D238CE2B04}"/>
              </a:ext>
            </a:extLst>
          </p:cNvPr>
          <p:cNvSpPr/>
          <p:nvPr/>
        </p:nvSpPr>
        <p:spPr>
          <a:xfrm>
            <a:off x="6848510" y="5142362"/>
            <a:ext cx="4038600" cy="2713059"/>
          </a:xfrm>
          <a:custGeom>
            <a:avLst/>
            <a:gdLst/>
            <a:ahLst/>
            <a:cxnLst/>
            <a:rect l="l" t="t" r="r" b="b"/>
            <a:pathLst>
              <a:path w="4624529" h="3148052">
                <a:moveTo>
                  <a:pt x="0" y="0"/>
                </a:moveTo>
                <a:lnTo>
                  <a:pt x="4624529" y="0"/>
                </a:lnTo>
                <a:lnTo>
                  <a:pt x="4624529" y="3148051"/>
                </a:lnTo>
                <a:lnTo>
                  <a:pt x="0" y="3148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EDDE9F-AA3D-409B-A265-306516A357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3372">
            <a:off x="1171256" y="5353909"/>
            <a:ext cx="3989408" cy="27157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839487-3BBA-4B52-9E3F-3E536454DC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033" y="5239390"/>
            <a:ext cx="3700445" cy="2519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B971CC-7084-4091-9404-BA2B6DB697AF}"/>
              </a:ext>
            </a:extLst>
          </p:cNvPr>
          <p:cNvSpPr txBox="1"/>
          <p:nvPr/>
        </p:nvSpPr>
        <p:spPr>
          <a:xfrm>
            <a:off x="6629400" y="4236894"/>
            <a:ext cx="4424227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Полный комплект</a:t>
            </a:r>
            <a:endParaRPr lang="en-US" sz="4400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92C88A-B845-4E12-94B5-51CBC6D34BA4}"/>
              </a:ext>
            </a:extLst>
          </p:cNvPr>
          <p:cNvSpPr txBox="1"/>
          <p:nvPr/>
        </p:nvSpPr>
        <p:spPr>
          <a:xfrm>
            <a:off x="12920232" y="4262085"/>
            <a:ext cx="331610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Premium</a:t>
            </a:r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+</a:t>
            </a:r>
            <a:endParaRPr lang="en-US" sz="4400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7F258F28-9C8B-4482-A496-F4FA98B885CD}"/>
              </a:ext>
            </a:extLst>
          </p:cNvPr>
          <p:cNvSpPr/>
          <p:nvPr/>
        </p:nvSpPr>
        <p:spPr>
          <a:xfrm rot="292881" flipH="1">
            <a:off x="14071055" y="92439"/>
            <a:ext cx="5558907" cy="2777862"/>
          </a:xfrm>
          <a:custGeom>
            <a:avLst/>
            <a:gdLst/>
            <a:ahLst/>
            <a:cxnLst/>
            <a:rect l="l" t="t" r="r" b="b"/>
            <a:pathLst>
              <a:path w="5558907" h="2777862">
                <a:moveTo>
                  <a:pt x="5558906" y="0"/>
                </a:moveTo>
                <a:lnTo>
                  <a:pt x="0" y="0"/>
                </a:lnTo>
                <a:lnTo>
                  <a:pt x="0" y="2777863"/>
                </a:lnTo>
                <a:lnTo>
                  <a:pt x="5558906" y="2777863"/>
                </a:lnTo>
                <a:lnTo>
                  <a:pt x="555890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85D0A-5A3F-F80C-0F5F-EF293F116EFD}"/>
              </a:ext>
            </a:extLst>
          </p:cNvPr>
          <p:cNvSpPr txBox="1"/>
          <p:nvPr/>
        </p:nvSpPr>
        <p:spPr>
          <a:xfrm>
            <a:off x="1524000" y="8075209"/>
            <a:ext cx="284387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67</a:t>
            </a:r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00 руб.</a:t>
            </a:r>
            <a:endParaRPr lang="en-US" sz="4400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4586D-1D9B-A1D5-2BAB-7561D8DD4589}"/>
              </a:ext>
            </a:extLst>
          </p:cNvPr>
          <p:cNvSpPr txBox="1"/>
          <p:nvPr/>
        </p:nvSpPr>
        <p:spPr>
          <a:xfrm>
            <a:off x="7419575" y="8020573"/>
            <a:ext cx="284387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7</a:t>
            </a:r>
            <a:r>
              <a:rPr lang="en-US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2</a:t>
            </a:r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00 руб.</a:t>
            </a:r>
            <a:endParaRPr lang="en-US" sz="4400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E23A0-EDDB-0AE9-F8A2-490769C20A77}"/>
              </a:ext>
            </a:extLst>
          </p:cNvPr>
          <p:cNvSpPr txBox="1"/>
          <p:nvPr/>
        </p:nvSpPr>
        <p:spPr>
          <a:xfrm>
            <a:off x="13051317" y="7927189"/>
            <a:ext cx="284387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9</a:t>
            </a:r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500 руб.</a:t>
            </a:r>
            <a:endParaRPr lang="en-US" sz="4400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</p:spTree>
    <p:extLst>
      <p:ext uri="{BB962C8B-B14F-4D97-AF65-F5344CB8AC3E}">
        <p14:creationId xmlns:p14="http://schemas.microsoft.com/office/powerpoint/2010/main" val="376188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3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00" y="329166"/>
            <a:ext cx="17830800" cy="92964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>
            <a:off x="0" y="9256023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EF14E-EE45-4480-90FB-5572B3239E62}"/>
              </a:ext>
            </a:extLst>
          </p:cNvPr>
          <p:cNvSpPr txBox="1"/>
          <p:nvPr/>
        </p:nvSpPr>
        <p:spPr>
          <a:xfrm>
            <a:off x="533400" y="679869"/>
            <a:ext cx="7810255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460"/>
              </a:lnSpc>
            </a:pPr>
            <a:r>
              <a:rPr lang="ru-RU" sz="89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Бизнес модель</a:t>
            </a:r>
            <a:endParaRPr lang="en-US" sz="89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B89AE-3EB6-4609-BD3F-02A736D648D0}"/>
              </a:ext>
            </a:extLst>
          </p:cNvPr>
          <p:cNvSpPr txBox="1"/>
          <p:nvPr/>
        </p:nvSpPr>
        <p:spPr>
          <a:xfrm>
            <a:off x="8725147" y="1790700"/>
            <a:ext cx="781025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44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Аудитория</a:t>
            </a:r>
            <a:r>
              <a:rPr lang="en-US" sz="44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:</a:t>
            </a:r>
          </a:p>
          <a:p>
            <a:pPr algn="r"/>
            <a:r>
              <a:rPr lang="en-US" sz="44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1 </a:t>
            </a:r>
            <a:r>
              <a:rPr lang="ru-RU" sz="44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миллиард </a:t>
            </a:r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велосипедистов</a:t>
            </a:r>
            <a:endParaRPr lang="en-US" sz="8900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9450A-68EA-4295-9051-8B5091F7DC75}"/>
              </a:ext>
            </a:extLst>
          </p:cNvPr>
          <p:cNvSpPr txBox="1"/>
          <p:nvPr/>
        </p:nvSpPr>
        <p:spPr>
          <a:xfrm>
            <a:off x="5638800" y="3690668"/>
            <a:ext cx="1089660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42%</a:t>
            </a:r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 семей обладают велосипедами</a:t>
            </a:r>
            <a:endParaRPr lang="en-US" sz="4400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DEB2A-6610-490E-AA2B-3673C7B8134F}"/>
              </a:ext>
            </a:extLst>
          </p:cNvPr>
          <p:cNvSpPr txBox="1"/>
          <p:nvPr/>
        </p:nvSpPr>
        <p:spPr>
          <a:xfrm>
            <a:off x="2500065" y="5086215"/>
            <a:ext cx="14045276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15% </a:t>
            </a:r>
            <a:r>
              <a:rPr lang="ru-RU" sz="44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велосипедов возвращаются после кражи</a:t>
            </a:r>
            <a:endParaRPr lang="en-US" sz="4400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401E2BA-B275-41EC-875D-C8D238CE2B04}"/>
              </a:ext>
            </a:extLst>
          </p:cNvPr>
          <p:cNvSpPr/>
          <p:nvPr/>
        </p:nvSpPr>
        <p:spPr>
          <a:xfrm>
            <a:off x="10668000" y="6557706"/>
            <a:ext cx="4624529" cy="3148052"/>
          </a:xfrm>
          <a:custGeom>
            <a:avLst/>
            <a:gdLst/>
            <a:ahLst/>
            <a:cxnLst/>
            <a:rect l="l" t="t" r="r" b="b"/>
            <a:pathLst>
              <a:path w="4624529" h="3148052">
                <a:moveTo>
                  <a:pt x="0" y="0"/>
                </a:moveTo>
                <a:lnTo>
                  <a:pt x="4624529" y="0"/>
                </a:lnTo>
                <a:lnTo>
                  <a:pt x="4624529" y="3148051"/>
                </a:lnTo>
                <a:lnTo>
                  <a:pt x="0" y="3148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1548DB-18B9-4616-8062-C04FFFA8A9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11" y="5398469"/>
            <a:ext cx="1289309" cy="12301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30F131-8B3D-4F4D-B01B-3B7CB2D160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34" y="6928832"/>
            <a:ext cx="1956065" cy="195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3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3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00" y="329166"/>
            <a:ext cx="17830800" cy="92964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>
            <a:off x="0" y="9256023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EF14E-EE45-4480-90FB-5572B3239E62}"/>
              </a:ext>
            </a:extLst>
          </p:cNvPr>
          <p:cNvSpPr txBox="1"/>
          <p:nvPr/>
        </p:nvSpPr>
        <p:spPr>
          <a:xfrm>
            <a:off x="533400" y="679869"/>
            <a:ext cx="16306800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460"/>
              </a:lnSpc>
            </a:pPr>
            <a:r>
              <a:rPr lang="ru-RU" sz="89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Наше ценностное предложение</a:t>
            </a:r>
            <a:endParaRPr lang="en-US" sz="89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DEB2A-6610-490E-AA2B-3673C7B8134F}"/>
              </a:ext>
            </a:extLst>
          </p:cNvPr>
          <p:cNvSpPr txBox="1"/>
          <p:nvPr/>
        </p:nvSpPr>
        <p:spPr>
          <a:xfrm>
            <a:off x="914400" y="2274466"/>
            <a:ext cx="1615440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5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Адаптивная система освещения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5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Упрощённое обслуживание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500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Наличие мобильного приложения</a:t>
            </a:r>
            <a:endParaRPr lang="en-US" sz="5500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pic>
        <p:nvPicPr>
          <p:cNvPr id="5" name="Picture 18">
            <a:extLst>
              <a:ext uri="{FF2B5EF4-FFF2-40B4-BE49-F238E27FC236}">
                <a16:creationId xmlns:a16="http://schemas.microsoft.com/office/drawing/2014/main" id="{6A673602-23AB-4A58-7025-0F73F57C3F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040140"/>
            <a:ext cx="1956065" cy="1956065"/>
          </a:xfrm>
          <a:prstGeom prst="rect">
            <a:avLst/>
          </a:prstGeom>
        </p:spPr>
      </p:pic>
      <p:sp>
        <p:nvSpPr>
          <p:cNvPr id="6" name="Freeform 4">
            <a:extLst>
              <a:ext uri="{FF2B5EF4-FFF2-40B4-BE49-F238E27FC236}">
                <a16:creationId xmlns:a16="http://schemas.microsoft.com/office/drawing/2014/main" id="{45A27A09-F54D-21EE-E483-C963508EFCF2}"/>
              </a:ext>
            </a:extLst>
          </p:cNvPr>
          <p:cNvSpPr/>
          <p:nvPr/>
        </p:nvSpPr>
        <p:spPr>
          <a:xfrm>
            <a:off x="14662612" y="148961"/>
            <a:ext cx="8622376" cy="10287000"/>
          </a:xfrm>
          <a:custGeom>
            <a:avLst/>
            <a:gdLst/>
            <a:ahLst/>
            <a:cxnLst/>
            <a:rect l="l" t="t" r="r" b="b"/>
            <a:pathLst>
              <a:path w="8622376" h="10287000">
                <a:moveTo>
                  <a:pt x="0" y="0"/>
                </a:moveTo>
                <a:lnTo>
                  <a:pt x="8622376" y="0"/>
                </a:lnTo>
                <a:lnTo>
                  <a:pt x="86223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5B831BA-268A-6D81-BD13-B1EB9471BC14}"/>
              </a:ext>
            </a:extLst>
          </p:cNvPr>
          <p:cNvSpPr/>
          <p:nvPr/>
        </p:nvSpPr>
        <p:spPr>
          <a:xfrm>
            <a:off x="10971672" y="6708943"/>
            <a:ext cx="4624529" cy="3148052"/>
          </a:xfrm>
          <a:custGeom>
            <a:avLst/>
            <a:gdLst/>
            <a:ahLst/>
            <a:cxnLst/>
            <a:rect l="l" t="t" r="r" b="b"/>
            <a:pathLst>
              <a:path w="4624529" h="3148052">
                <a:moveTo>
                  <a:pt x="0" y="0"/>
                </a:moveTo>
                <a:lnTo>
                  <a:pt x="4624529" y="0"/>
                </a:lnTo>
                <a:lnTo>
                  <a:pt x="4624529" y="3148051"/>
                </a:lnTo>
                <a:lnTo>
                  <a:pt x="0" y="31480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6787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5155" y="1028700"/>
            <a:ext cx="13757690" cy="82296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 flipH="1">
            <a:off x="14938390" y="-16535"/>
            <a:ext cx="5816767" cy="10320071"/>
          </a:xfrm>
          <a:custGeom>
            <a:avLst/>
            <a:gdLst/>
            <a:ahLst/>
            <a:cxnLst/>
            <a:rect l="l" t="t" r="r" b="b"/>
            <a:pathLst>
              <a:path w="5816767" h="10320071">
                <a:moveTo>
                  <a:pt x="5816767" y="0"/>
                </a:moveTo>
                <a:lnTo>
                  <a:pt x="0" y="0"/>
                </a:lnTo>
                <a:lnTo>
                  <a:pt x="0" y="10320070"/>
                </a:lnTo>
                <a:lnTo>
                  <a:pt x="5816767" y="10320070"/>
                </a:lnTo>
                <a:lnTo>
                  <a:pt x="581676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56964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92595" y="1602252"/>
            <a:ext cx="9302810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ru-RU" sz="76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Дорожная карта</a:t>
            </a:r>
            <a:endParaRPr lang="en-US" sz="76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3522717" y="6286500"/>
            <a:ext cx="11105267" cy="0"/>
          </a:xfrm>
          <a:prstGeom prst="line">
            <a:avLst/>
          </a:prstGeom>
          <a:ln w="38100" cap="flat">
            <a:solidFill>
              <a:srgbClr val="464F41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4040227" y="5638277"/>
            <a:ext cx="0" cy="648223"/>
          </a:xfrm>
          <a:prstGeom prst="line">
            <a:avLst/>
          </a:prstGeom>
          <a:ln w="38100" cap="flat">
            <a:solidFill>
              <a:srgbClr val="464F41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ru-RU" dirty="0"/>
          </a:p>
        </p:txBody>
      </p:sp>
      <p:sp>
        <p:nvSpPr>
          <p:cNvPr id="9" name="TextBox 9"/>
          <p:cNvSpPr txBox="1"/>
          <p:nvPr/>
        </p:nvSpPr>
        <p:spPr>
          <a:xfrm>
            <a:off x="2988274" y="4150351"/>
            <a:ext cx="2154445" cy="1396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ru-RU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Декабрь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Идея</a:t>
            </a:r>
            <a:endParaRPr lang="en-US" sz="41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6477000" y="6286500"/>
            <a:ext cx="0" cy="641086"/>
          </a:xfrm>
          <a:prstGeom prst="line">
            <a:avLst/>
          </a:prstGeom>
          <a:ln w="38100" cap="flat">
            <a:solidFill>
              <a:srgbClr val="464F41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4391411" y="6853980"/>
            <a:ext cx="4270618" cy="2127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ru-RU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Февраль 2025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ru-RU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Планирование архитектуры</a:t>
            </a:r>
            <a:endParaRPr lang="en-US" sz="41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10744200" y="6354876"/>
            <a:ext cx="0" cy="648223"/>
          </a:xfrm>
          <a:prstGeom prst="line">
            <a:avLst/>
          </a:prstGeom>
          <a:ln w="38100" cap="flat">
            <a:solidFill>
              <a:srgbClr val="464F41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6878019" y="4082417"/>
            <a:ext cx="3568020" cy="1396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ru-RU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Март 2025</a:t>
            </a:r>
            <a:endParaRPr lang="en-US" sz="41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Разработка</a:t>
            </a:r>
            <a:endParaRPr lang="ru-RU" sz="41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8662029" y="5638276"/>
            <a:ext cx="0" cy="648223"/>
          </a:xfrm>
          <a:prstGeom prst="line">
            <a:avLst/>
          </a:prstGeom>
          <a:ln w="38100" cap="flat">
            <a:solidFill>
              <a:srgbClr val="464F41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11036595" y="3379655"/>
            <a:ext cx="3862857" cy="2127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ru-RU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Июнь 2025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ru-RU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Презентация продукта</a:t>
            </a:r>
            <a:endParaRPr lang="en-US" sz="41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C871BDE-48C4-4A30-BE28-9034D5326558}"/>
              </a:ext>
            </a:extLst>
          </p:cNvPr>
          <p:cNvSpPr/>
          <p:nvPr/>
        </p:nvSpPr>
        <p:spPr>
          <a:xfrm>
            <a:off x="12856219" y="6165389"/>
            <a:ext cx="304796" cy="312483"/>
          </a:xfrm>
          <a:prstGeom prst="flowChartConnector">
            <a:avLst/>
          </a:prstGeom>
          <a:solidFill>
            <a:schemeClr val="accent3">
              <a:lumMod val="50000"/>
            </a:schemeClr>
          </a:solidFill>
          <a:ln>
            <a:solidFill>
              <a:srgbClr val="464F4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A04F56CB-D169-8108-93BF-D86D04916A52}"/>
              </a:ext>
            </a:extLst>
          </p:cNvPr>
          <p:cNvSpPr txBox="1"/>
          <p:nvPr/>
        </p:nvSpPr>
        <p:spPr>
          <a:xfrm>
            <a:off x="8972435" y="6819211"/>
            <a:ext cx="3568020" cy="2127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ru-RU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Май 2025</a:t>
            </a:r>
            <a:endParaRPr lang="en-US" sz="41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ru-RU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Доработка и тестирование</a:t>
            </a:r>
            <a:endParaRPr lang="en-US" sz="41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3DA942C6-8E82-BCE0-A364-715DA8ED926A}"/>
              </a:ext>
            </a:extLst>
          </p:cNvPr>
          <p:cNvSpPr/>
          <p:nvPr/>
        </p:nvSpPr>
        <p:spPr>
          <a:xfrm flipH="1">
            <a:off x="13030198" y="5719021"/>
            <a:ext cx="0" cy="446368"/>
          </a:xfrm>
          <a:prstGeom prst="line">
            <a:avLst/>
          </a:prstGeom>
          <a:ln w="38100" cap="flat">
            <a:solidFill>
              <a:srgbClr val="464F41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5155" y="1028700"/>
            <a:ext cx="13757690" cy="82296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 flipH="1">
            <a:off x="14938390" y="-16535"/>
            <a:ext cx="5816767" cy="10320071"/>
          </a:xfrm>
          <a:custGeom>
            <a:avLst/>
            <a:gdLst/>
            <a:ahLst/>
            <a:cxnLst/>
            <a:rect l="l" t="t" r="r" b="b"/>
            <a:pathLst>
              <a:path w="5816767" h="10320071">
                <a:moveTo>
                  <a:pt x="5816767" y="0"/>
                </a:moveTo>
                <a:lnTo>
                  <a:pt x="0" y="0"/>
                </a:lnTo>
                <a:lnTo>
                  <a:pt x="0" y="10320070"/>
                </a:lnTo>
                <a:lnTo>
                  <a:pt x="5816767" y="10320070"/>
                </a:lnTo>
                <a:lnTo>
                  <a:pt x="581676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56964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17790" y="1514813"/>
            <a:ext cx="9302810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0"/>
              </a:lnSpc>
            </a:pPr>
            <a:r>
              <a:rPr lang="ru-RU" sz="76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Контакты</a:t>
            </a:r>
            <a:endParaRPr lang="en-US" sz="76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38892" y="3324201"/>
            <a:ext cx="5088926" cy="665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ru-RU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Костичев И. И.</a:t>
            </a:r>
            <a:endParaRPr lang="en-US" sz="41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66638" y="3360272"/>
            <a:ext cx="3862857" cy="665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40"/>
              </a:lnSpc>
              <a:spcBef>
                <a:spcPct val="0"/>
              </a:spcBef>
            </a:pPr>
            <a:r>
              <a:rPr lang="ru-RU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Гамов В. А.</a:t>
            </a:r>
            <a:r>
              <a:rPr lang="en-US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ru-RU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endParaRPr lang="en-US" sz="41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A04F56CB-D169-8108-93BF-D86D04916A52}"/>
              </a:ext>
            </a:extLst>
          </p:cNvPr>
          <p:cNvSpPr txBox="1"/>
          <p:nvPr/>
        </p:nvSpPr>
        <p:spPr>
          <a:xfrm>
            <a:off x="2764165" y="4148753"/>
            <a:ext cx="6163529" cy="1384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kostichevjr@gmail.com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  <a:endParaRPr lang="en-US" sz="41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803096A-3535-E879-EBC4-3AB3337FBB15}"/>
              </a:ext>
            </a:extLst>
          </p:cNvPr>
          <p:cNvSpPr txBox="1"/>
          <p:nvPr/>
        </p:nvSpPr>
        <p:spPr>
          <a:xfrm>
            <a:off x="9360308" y="4195019"/>
            <a:ext cx="6163529" cy="653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kintoxo86@gmail.com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77D784-7754-D4E8-DD8A-E0D7366A2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0097" y="5379924"/>
            <a:ext cx="2305263" cy="28555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1D36092-2E40-E4CC-FB00-068995175E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401" y="5379924"/>
            <a:ext cx="2278813" cy="28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521899" y="0"/>
            <a:ext cx="8622376" cy="10287000"/>
          </a:xfrm>
          <a:custGeom>
            <a:avLst/>
            <a:gdLst/>
            <a:ahLst/>
            <a:cxnLst/>
            <a:rect l="l" t="t" r="r" b="b"/>
            <a:pathLst>
              <a:path w="8622376" h="10287000">
                <a:moveTo>
                  <a:pt x="0" y="0"/>
                </a:moveTo>
                <a:lnTo>
                  <a:pt x="8622376" y="0"/>
                </a:lnTo>
                <a:lnTo>
                  <a:pt x="86223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92881" flipH="1">
            <a:off x="14632247" y="137089"/>
            <a:ext cx="5558907" cy="2777862"/>
          </a:xfrm>
          <a:custGeom>
            <a:avLst/>
            <a:gdLst/>
            <a:ahLst/>
            <a:cxnLst/>
            <a:rect l="l" t="t" r="r" b="b"/>
            <a:pathLst>
              <a:path w="5558907" h="2777862">
                <a:moveTo>
                  <a:pt x="5558906" y="0"/>
                </a:moveTo>
                <a:lnTo>
                  <a:pt x="0" y="0"/>
                </a:lnTo>
                <a:lnTo>
                  <a:pt x="0" y="2777863"/>
                </a:lnTo>
                <a:lnTo>
                  <a:pt x="5558906" y="2777863"/>
                </a:lnTo>
                <a:lnTo>
                  <a:pt x="55589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1318" y="7488144"/>
            <a:ext cx="4624529" cy="3148052"/>
          </a:xfrm>
          <a:custGeom>
            <a:avLst/>
            <a:gdLst/>
            <a:ahLst/>
            <a:cxnLst/>
            <a:rect l="l" t="t" r="r" b="b"/>
            <a:pathLst>
              <a:path w="4624529" h="3148052">
                <a:moveTo>
                  <a:pt x="0" y="0"/>
                </a:moveTo>
                <a:lnTo>
                  <a:pt x="4624529" y="0"/>
                </a:lnTo>
                <a:lnTo>
                  <a:pt x="4624529" y="3148052"/>
                </a:lnTo>
                <a:lnTo>
                  <a:pt x="0" y="3148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6749317"/>
            <a:ext cx="18617334" cy="5017966"/>
          </a:xfrm>
          <a:custGeom>
            <a:avLst/>
            <a:gdLst/>
            <a:ahLst/>
            <a:cxnLst/>
            <a:rect l="l" t="t" r="r" b="b"/>
            <a:pathLst>
              <a:path w="18617334" h="5017966">
                <a:moveTo>
                  <a:pt x="0" y="0"/>
                </a:moveTo>
                <a:lnTo>
                  <a:pt x="18617334" y="0"/>
                </a:lnTo>
                <a:lnTo>
                  <a:pt x="18617334" y="5017966"/>
                </a:lnTo>
                <a:lnTo>
                  <a:pt x="0" y="5017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867399" y="3212542"/>
            <a:ext cx="11391901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125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Спасибо за внимание</a:t>
            </a:r>
            <a:endParaRPr lang="en-US" sz="125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29822" y="1028700"/>
            <a:ext cx="13757690" cy="82296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44201" y="-150668"/>
            <a:ext cx="8622376" cy="10287000"/>
          </a:xfrm>
          <a:custGeom>
            <a:avLst/>
            <a:gdLst/>
            <a:ahLst/>
            <a:cxnLst/>
            <a:rect l="l" t="t" r="r" b="b"/>
            <a:pathLst>
              <a:path w="8622376" h="10287000">
                <a:moveTo>
                  <a:pt x="0" y="0"/>
                </a:moveTo>
                <a:lnTo>
                  <a:pt x="8622376" y="0"/>
                </a:lnTo>
                <a:lnTo>
                  <a:pt x="86223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56964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93077" y="1502759"/>
            <a:ext cx="12431179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ru-RU" sz="66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Преимущества велосипедов</a:t>
            </a:r>
            <a:endParaRPr lang="en-US" sz="66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64374" y="3025469"/>
            <a:ext cx="11788360" cy="458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ru-RU" sz="51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Бюджетность</a:t>
            </a:r>
            <a:endParaRPr lang="ru-RU" sz="5199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ru-RU" sz="51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Малые габариты, высокая манёвренность</a:t>
            </a: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ru-RU" sz="51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Польза велопрогулок для здоровья</a:t>
            </a: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endParaRPr lang="en-US" sz="5199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44198BDE-1C41-087A-632F-0FCC486ECB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716" y="6851399"/>
            <a:ext cx="3700445" cy="25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29822" y="1028700"/>
            <a:ext cx="13757690" cy="82296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521899" y="0"/>
            <a:ext cx="8622376" cy="10287000"/>
          </a:xfrm>
          <a:custGeom>
            <a:avLst/>
            <a:gdLst/>
            <a:ahLst/>
            <a:cxnLst/>
            <a:rect l="l" t="t" r="r" b="b"/>
            <a:pathLst>
              <a:path w="8622376" h="10287000">
                <a:moveTo>
                  <a:pt x="0" y="0"/>
                </a:moveTo>
                <a:lnTo>
                  <a:pt x="8622376" y="0"/>
                </a:lnTo>
                <a:lnTo>
                  <a:pt x="86223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56964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75307" y="1725399"/>
            <a:ext cx="12431179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ru-RU" sz="66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Проблемы велосипедов</a:t>
            </a:r>
            <a:endParaRPr lang="en-US" sz="66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96717" y="3344004"/>
            <a:ext cx="11788360" cy="459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Их</a:t>
            </a:r>
            <a:r>
              <a:rPr lang="en-US" sz="51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51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легко</a:t>
            </a:r>
            <a:r>
              <a:rPr lang="en-US" sz="51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51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украсть</a:t>
            </a:r>
            <a:r>
              <a:rPr lang="en-US" sz="51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Сложно</a:t>
            </a:r>
            <a:r>
              <a:rPr lang="en-US" sz="51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51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отслеживать</a:t>
            </a:r>
            <a:r>
              <a:rPr lang="en-US" sz="51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51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статистику</a:t>
            </a:r>
            <a:r>
              <a:rPr lang="en-US" sz="51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  <a:endParaRPr lang="ru-RU" sz="5199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ru-RU" sz="51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Высокая травмоопасность при поездках по плохо освещённым участкам</a:t>
            </a:r>
            <a:endParaRPr lang="en-US" sz="5199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B0BCC-7BBB-4C96-A59E-35462D5C1B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3372">
            <a:off x="12614461" y="7011041"/>
            <a:ext cx="3989408" cy="2715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29822" y="1028700"/>
            <a:ext cx="13757690" cy="82296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956964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94452" y="1470272"/>
            <a:ext cx="9028430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ru-RU" sz="80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Наше решение</a:t>
            </a:r>
            <a:endParaRPr lang="en-US" sz="89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15112" y="4572000"/>
            <a:ext cx="62288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Реализовать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противоугонную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систему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45753" y="6731899"/>
            <a:ext cx="622888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Встроить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адаптивное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освещение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для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удобства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езды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в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ночное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время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суток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0197" y="4305300"/>
            <a:ext cx="622888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Сделать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устройство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для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подсчёта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статистики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: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скорости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километража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и </a:t>
            </a:r>
            <a:r>
              <a:rPr lang="en-US" sz="3000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т.п</a:t>
            </a:r>
            <a:r>
              <a:rPr lang="en-US" sz="30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</a:p>
        </p:txBody>
      </p:sp>
      <p:sp>
        <p:nvSpPr>
          <p:cNvPr id="9" name="AutoShape 9"/>
          <p:cNvSpPr/>
          <p:nvPr/>
        </p:nvSpPr>
        <p:spPr>
          <a:xfrm>
            <a:off x="9143999" y="3022764"/>
            <a:ext cx="516197" cy="370913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10666523" y="3022764"/>
            <a:ext cx="2108118" cy="135873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H="1">
            <a:off x="6029556" y="3022764"/>
            <a:ext cx="1523724" cy="162543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160B56-2F12-4C01-AE7F-9B3FC91193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14" y="6739299"/>
            <a:ext cx="3700445" cy="2519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3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00" y="342900"/>
            <a:ext cx="17830800" cy="92964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>
            <a:off x="0" y="9256023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8CF69D7-093F-4CD7-BA2F-DF0B70D5F9D1}"/>
              </a:ext>
            </a:extLst>
          </p:cNvPr>
          <p:cNvSpPr txBox="1"/>
          <p:nvPr/>
        </p:nvSpPr>
        <p:spPr>
          <a:xfrm>
            <a:off x="13734482" y="7314533"/>
            <a:ext cx="38862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ru-RU" sz="44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Схема компонентов 1</a:t>
            </a:r>
            <a:endParaRPr lang="en-US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ru-RU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09B3E-D289-4E2A-90E8-408ADF2FA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18" y="959102"/>
            <a:ext cx="12305164" cy="79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7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3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00" y="342900"/>
            <a:ext cx="17830800" cy="92964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>
            <a:off x="0" y="9256023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8CF69D7-093F-4CD7-BA2F-DF0B70D5F9D1}"/>
              </a:ext>
            </a:extLst>
          </p:cNvPr>
          <p:cNvSpPr txBox="1"/>
          <p:nvPr/>
        </p:nvSpPr>
        <p:spPr>
          <a:xfrm>
            <a:off x="13799457" y="7230954"/>
            <a:ext cx="38862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ru-RU" sz="44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Схема компонентов 2</a:t>
            </a:r>
            <a:endParaRPr lang="en-US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ru-RU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AA7DD-C267-4CBF-A821-D15DABBBE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297172"/>
            <a:ext cx="10072914" cy="731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7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3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00" y="342900"/>
            <a:ext cx="17830800" cy="92964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>
            <a:off x="0" y="9256023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8CF69D7-093F-4CD7-BA2F-DF0B70D5F9D1}"/>
              </a:ext>
            </a:extLst>
          </p:cNvPr>
          <p:cNvSpPr txBox="1"/>
          <p:nvPr/>
        </p:nvSpPr>
        <p:spPr>
          <a:xfrm>
            <a:off x="5228867" y="751949"/>
            <a:ext cx="6736962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ru-RU" sz="44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Мобильное приложение</a:t>
            </a:r>
            <a:endParaRPr lang="en-US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ru-RU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04C99-114D-4E69-BDD6-636AEBD3C7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0" b="8732"/>
          <a:stretch/>
        </p:blipFill>
        <p:spPr>
          <a:xfrm>
            <a:off x="1752600" y="1829167"/>
            <a:ext cx="3886200" cy="722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E020A-D7FA-45E2-A4F5-F047BD9673A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" b="4517"/>
          <a:stretch/>
        </p:blipFill>
        <p:spPr>
          <a:xfrm>
            <a:off x="6781800" y="1829167"/>
            <a:ext cx="3657600" cy="7125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85A205-09BF-4BF5-85F6-EB17AE2EED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2" b="4668"/>
          <a:stretch/>
        </p:blipFill>
        <p:spPr>
          <a:xfrm>
            <a:off x="11608904" y="1829167"/>
            <a:ext cx="3657600" cy="7127962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031DF3B8-1B28-48F0-A7DD-783A01F285CD}"/>
              </a:ext>
            </a:extLst>
          </p:cNvPr>
          <p:cNvSpPr/>
          <p:nvPr/>
        </p:nvSpPr>
        <p:spPr>
          <a:xfrm>
            <a:off x="14782800" y="2400300"/>
            <a:ext cx="6981466" cy="8184310"/>
          </a:xfrm>
          <a:custGeom>
            <a:avLst/>
            <a:gdLst/>
            <a:ahLst/>
            <a:cxnLst/>
            <a:rect l="l" t="t" r="r" b="b"/>
            <a:pathLst>
              <a:path w="8622376" h="10287000">
                <a:moveTo>
                  <a:pt x="0" y="0"/>
                </a:moveTo>
                <a:lnTo>
                  <a:pt x="8622376" y="0"/>
                </a:lnTo>
                <a:lnTo>
                  <a:pt x="86223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5074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3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00" y="342900"/>
            <a:ext cx="17830800" cy="92964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>
            <a:off x="0" y="9256023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0E16D94-3397-D823-8F0C-40FA5FA59730}"/>
              </a:ext>
            </a:extLst>
          </p:cNvPr>
          <p:cNvSpPr txBox="1"/>
          <p:nvPr/>
        </p:nvSpPr>
        <p:spPr>
          <a:xfrm>
            <a:off x="-732409" y="7129902"/>
            <a:ext cx="7924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ru-RU" sz="44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Основной</a:t>
            </a:r>
            <a:endParaRPr lang="en-US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457200" indent="-457200" algn="ctr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ru-RU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5ACF23F-C49D-4CD0-75E1-F60527EC5920}"/>
              </a:ext>
            </a:extLst>
          </p:cNvPr>
          <p:cNvSpPr txBox="1"/>
          <p:nvPr/>
        </p:nvSpPr>
        <p:spPr>
          <a:xfrm>
            <a:off x="5181600" y="7113928"/>
            <a:ext cx="7924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ru-RU" sz="44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Для дисплея</a:t>
            </a:r>
            <a:endParaRPr lang="en-US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457200" indent="-457200" algn="ctr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ru-RU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40829-5534-78AA-5EB2-75DE7155ED46}"/>
              </a:ext>
            </a:extLst>
          </p:cNvPr>
          <p:cNvSpPr txBox="1"/>
          <p:nvPr/>
        </p:nvSpPr>
        <p:spPr>
          <a:xfrm>
            <a:off x="11095609" y="7095057"/>
            <a:ext cx="7924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ru-RU" sz="4400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Для фонаря</a:t>
            </a:r>
            <a:endParaRPr lang="en-US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457200" indent="-457200" algn="ctr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ru-RU" sz="4400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76D821-E161-F074-9BF2-9DC36798F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4" y="3083540"/>
            <a:ext cx="5471092" cy="37592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4CB55C-714B-72F8-C5BD-6D60DC0502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12" y="3115464"/>
            <a:ext cx="5944194" cy="377227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596505-E4AD-CEC8-837A-E4E02042C0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663" y="3115464"/>
            <a:ext cx="5265733" cy="3808492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FFA2D91C-99ED-05FE-90B8-5567AB8F804F}"/>
              </a:ext>
            </a:extLst>
          </p:cNvPr>
          <p:cNvSpPr txBox="1"/>
          <p:nvPr/>
        </p:nvSpPr>
        <p:spPr>
          <a:xfrm>
            <a:off x="3349273" y="824344"/>
            <a:ext cx="11181296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ru-RU" sz="89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Корпуса</a:t>
            </a:r>
            <a:endParaRPr lang="en-US" sz="89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</p:spTree>
    <p:extLst>
      <p:ext uri="{BB962C8B-B14F-4D97-AF65-F5344CB8AC3E}">
        <p14:creationId xmlns:p14="http://schemas.microsoft.com/office/powerpoint/2010/main" val="266683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29822" y="1028700"/>
            <a:ext cx="13757690" cy="8229600"/>
          </a:xfrm>
          <a:custGeom>
            <a:avLst/>
            <a:gdLst/>
            <a:ahLst/>
            <a:cxnLst/>
            <a:rect l="l" t="t" r="r" b="b"/>
            <a:pathLst>
              <a:path w="13757690" h="8229600">
                <a:moveTo>
                  <a:pt x="0" y="0"/>
                </a:moveTo>
                <a:lnTo>
                  <a:pt x="13757690" y="0"/>
                </a:lnTo>
                <a:lnTo>
                  <a:pt x="137576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>
            <a:off x="-4639886" y="0"/>
            <a:ext cx="8622376" cy="10287000"/>
          </a:xfrm>
          <a:custGeom>
            <a:avLst/>
            <a:gdLst/>
            <a:ahLst/>
            <a:cxnLst/>
            <a:rect l="l" t="t" r="r" b="b"/>
            <a:pathLst>
              <a:path w="8622376" h="10287000">
                <a:moveTo>
                  <a:pt x="0" y="0"/>
                </a:moveTo>
                <a:lnTo>
                  <a:pt x="8622376" y="0"/>
                </a:lnTo>
                <a:lnTo>
                  <a:pt x="86223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56964"/>
            <a:ext cx="18288000" cy="1330036"/>
          </a:xfrm>
          <a:custGeom>
            <a:avLst/>
            <a:gdLst/>
            <a:ahLst/>
            <a:cxnLst/>
            <a:rect l="l" t="t" r="r" b="b"/>
            <a:pathLst>
              <a:path w="18288000" h="1330036">
                <a:moveTo>
                  <a:pt x="0" y="0"/>
                </a:moveTo>
                <a:lnTo>
                  <a:pt x="18288000" y="0"/>
                </a:lnTo>
                <a:lnTo>
                  <a:pt x="182880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77559" y="1785303"/>
            <a:ext cx="11181296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460"/>
              </a:lnSpc>
            </a:pPr>
            <a:r>
              <a:rPr lang="ru-RU" sz="8900" b="1" dirty="0">
                <a:solidFill>
                  <a:srgbClr val="464F41"/>
                </a:solidFill>
                <a:latin typeface="Boriboon Bold"/>
                <a:ea typeface="Boriboon Bold"/>
                <a:cs typeface="Boriboon Bold"/>
                <a:sym typeface="Boriboon Bold"/>
              </a:rPr>
              <a:t>Конкуренты</a:t>
            </a:r>
            <a:endParaRPr lang="en-US" sz="8900" b="1" dirty="0">
              <a:solidFill>
                <a:srgbClr val="464F41"/>
              </a:solidFill>
              <a:latin typeface="Boriboon Bold"/>
              <a:ea typeface="Boriboon Bold"/>
              <a:cs typeface="Boriboon Bold"/>
              <a:sym typeface="Boriboo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82490" y="3848100"/>
            <a:ext cx="10987123" cy="2807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ru-RU" sz="39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Велокомпьютеры</a:t>
            </a:r>
            <a:r>
              <a:rPr lang="ru-RU" sz="39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ru-RU" sz="39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Велосипедные фонари.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ru-RU" sz="39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Отдельные сигнализации.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Доро</a:t>
            </a:r>
            <a:r>
              <a:rPr lang="ru-RU" sz="39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гие</a:t>
            </a:r>
            <a:r>
              <a:rPr lang="en-US" sz="39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9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велосипеды</a:t>
            </a:r>
            <a:r>
              <a:rPr lang="en-US" sz="39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.</a:t>
            </a:r>
            <a:r>
              <a:rPr lang="ru-RU" sz="39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(</a:t>
            </a:r>
            <a:r>
              <a:rPr lang="en-US" sz="39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HIPER, </a:t>
            </a:r>
            <a:r>
              <a:rPr lang="en-US" sz="3999" dirty="0" err="1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Kugoo</a:t>
            </a:r>
            <a:r>
              <a:rPr lang="en-US" sz="39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ru-RU" sz="3999" dirty="0">
                <a:solidFill>
                  <a:srgbClr val="464F41"/>
                </a:solidFill>
                <a:latin typeface="Tomorrow"/>
                <a:ea typeface="Tomorrow"/>
                <a:cs typeface="Tomorrow"/>
                <a:sym typeface="Tomorrow"/>
              </a:rPr>
              <a:t>и т.п).</a:t>
            </a:r>
            <a:endParaRPr lang="en-US" sz="3999" dirty="0">
              <a:solidFill>
                <a:srgbClr val="464F4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A79602-076A-4C15-B5C4-369A00DE38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1400" y="3699536"/>
            <a:ext cx="1752600" cy="1847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E0CC7E-8CD9-490A-BC90-F6253220C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17723" y="3736962"/>
            <a:ext cx="2240455" cy="18840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237</Words>
  <Application>Microsoft Office PowerPoint</Application>
  <PresentationFormat>Произвольный</PresentationFormat>
  <Paragraphs>64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Boriboon Bold</vt:lpstr>
      <vt:lpstr>Arial</vt:lpstr>
      <vt:lpstr>Tomorrow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Bikelink</dc:title>
  <dc:creator>quleat</dc:creator>
  <cp:lastModifiedBy>Илья Костичев</cp:lastModifiedBy>
  <cp:revision>44</cp:revision>
  <dcterms:created xsi:type="dcterms:W3CDTF">2006-08-16T00:00:00Z</dcterms:created>
  <dcterms:modified xsi:type="dcterms:W3CDTF">2025-06-25T08:08:14Z</dcterms:modified>
  <dc:identifier>DAGaIQ0x1iU</dc:identifier>
</cp:coreProperties>
</file>